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78" r:id="rId7"/>
    <p:sldId id="260" r:id="rId8"/>
    <p:sldId id="261" r:id="rId9"/>
    <p:sldId id="279" r:id="rId10"/>
    <p:sldId id="262" r:id="rId11"/>
    <p:sldId id="280" r:id="rId12"/>
    <p:sldId id="263" r:id="rId13"/>
    <p:sldId id="264" r:id="rId14"/>
    <p:sldId id="265" r:id="rId15"/>
    <p:sldId id="281" r:id="rId16"/>
    <p:sldId id="266" r:id="rId17"/>
    <p:sldId id="272" r:id="rId18"/>
    <p:sldId id="282" r:id="rId19"/>
    <p:sldId id="273" r:id="rId20"/>
    <p:sldId id="274" r:id="rId21"/>
    <p:sldId id="283" r:id="rId22"/>
    <p:sldId id="275" r:id="rId23"/>
    <p:sldId id="276" r:id="rId24"/>
    <p:sldId id="284" r:id="rId25"/>
    <p:sldId id="267" r:id="rId26"/>
    <p:sldId id="27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6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4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9AC5-E288-4800-A683-F6B1E787F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27CC86-5F58-45EE-B241-CCDD97339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72A5E-1933-4543-8533-CA4AFD3FC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2016B-590C-44B9-85B1-0F7C1B637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1603-19DF-45D0-8D8C-3D6FE6230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744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48BCF-426D-4BAD-80F5-8400937A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C391-ECE3-41D3-BAA5-F1A80B59D2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762F0-F761-4CEC-9ADB-FE3DF3AB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4B8E0-E164-4318-84E1-56C61913E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BFA06-9C2C-4C2E-AD65-7A1C9556A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76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3CF111-6C9C-48F3-950B-B4A6E7258F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B50E02-5940-4512-B2AA-2B052A8B13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D6C08-1B8F-4E89-81E0-F6F7C0C39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0309E-8992-43BB-89E1-2F4399D9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8083A-A459-408E-A9D0-D9F563D5A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30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A1607-0CB9-4159-B736-488CD749C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6BD1A-093F-4472-A088-7B88E3614E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1C248-8933-4F05-B446-58189BF3F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02DBE-DD7C-4BE3-823F-4EEF9BF32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E0573-7D7F-428F-9F68-FB40E31C4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1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A63B5-E2DF-4117-A67F-FEB5E6F77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3A24B-2E1C-4BE6-8D7E-CD74C1CBA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18D06-6B1F-41BB-87B2-F252D9ECF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31C20-C838-4180-BC95-38C483F92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E74DA-95E7-465F-8A8E-304CAAED6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132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BB1EA-8EC4-462E-B1E2-788CB7925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5CE76-5D3D-4E69-8341-F2C1554F59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CEA59-77E5-4C21-82EE-9DF266FB9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F57540-B1D0-4EE0-9235-EEC0144C4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F05A6-59E2-45E5-94B3-E5CB76C49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DC79B-E5DC-44D4-9B4A-52D51FC10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846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25F97-9784-465E-B498-81548CD3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DEA5E-00A1-4BBC-B280-95164CFAB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7EE93-93D2-44F7-BA75-188DC5A7E6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0F5565-B94A-484F-B655-A55423ADA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4A93F8-1088-48FE-8853-7C0F065606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A425E1-2741-4B92-AD2D-B83981E08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5D39A-5FA4-4E53-B36D-2F560C18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14BB36-449E-49DD-A673-A52B3D9E3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0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20748-7A93-4A5C-A86D-EDECDCC57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3D1B15-FC32-41DB-B71E-F761C9CB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8B0DE5-DCCE-45E7-A745-A2AB50938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0A55AE-30E9-496A-828A-A3D804C93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397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D7D0C1-4398-441F-B901-8287DC02F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988E28-F86F-45C7-8BEF-1475DCA94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347F9-AA08-450F-AC62-777430D7B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29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7F528-4B14-40C6-8F6F-AF0A66874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BC8A4-CD2B-4BF3-A73C-F4CCFD0D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8815A2-0E84-4DBC-932E-97CE7F50A0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16386-E881-42CE-B3B9-D05D0DB76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5F9A97-C95F-4FE5-9600-B290F96B9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C3176-D6E8-4A33-A8F9-AE7183F6F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767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41182-3567-4133-9A75-DEE07F215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BA35E5-659A-42BC-A63E-D2FED0A7CA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951413-0732-439A-A4CF-64EEB51E8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CA2044-79F9-429D-823D-4F62C03E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CB9B8-3E4A-45F6-9B4B-A81AC555E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E0C03-4BE3-495F-8A45-73C2B7A5D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0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041646-77C2-4D90-BB41-48711BD2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502D7-8484-46A8-A71F-973F66733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00A49-C59F-4C81-B37B-6CDDF3D6C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785D1-B3F3-4C88-A730-9F7F52F2A3B9}" type="datetimeFigureOut">
              <a:rPr lang="en-GB" smtClean="0"/>
              <a:t>23/07/2017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E7A1D-C4F3-415B-8BF5-CE58F27F4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9E00B-05B2-4E53-B35C-9E056392C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B3B46-A1E2-4979-9E29-AB46506BE5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74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Mae “glanhau wrth fynd ymlaen" yn golygu y dylet ti gadw dy gegin yn rhydd o annibendod a sbwriel. Cofia lanhau a chadw sinciau yn glir, rhoi offer cegin fudr heibio cyn gynted â phosibl a glanhau arwynebau gwaith yn drylwyr rhwng tasgau i atal croeshalogi.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109059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225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 </a:t>
            </a:r>
            <a:br>
              <a:rPr lang="en-GB" b="1" dirty="0">
                <a:latin typeface="+mn-lt"/>
              </a:rPr>
            </a:br>
            <a:r>
              <a:rPr lang="cy-GB" b="1" dirty="0">
                <a:latin typeface="+mn-lt"/>
              </a:rPr>
              <a:t>Beth yw ystyr "ar ei orau cyn” ar label bwyd?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9FB8F1-B33D-404C-8F77-92E8E6CF5462}"/>
              </a:ext>
            </a:extLst>
          </p:cNvPr>
          <p:cNvSpPr/>
          <p:nvPr/>
        </p:nvSpPr>
        <p:spPr>
          <a:xfrm>
            <a:off x="1061225" y="1541404"/>
            <a:ext cx="8595731" cy="458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Fydd ddim modd bwyta'r bwyd ar ôl y 	dyddiad yma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Dim ond ar ôl y dyddiad yma yr wyt ti'n gallu 	bwyta'r bwyd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Dim ond ar ôl y dyddiad yma y mae'r bwyd ar 	ei orau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</a:t>
            </a:r>
            <a:r>
              <a:rPr kumimoji="0" lang="cy-GB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Fydd y bwyd ddim ar ei orau ar ôl y dyddiad 	yma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63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225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 </a:t>
            </a:r>
            <a:br>
              <a:rPr lang="en-GB" b="1" dirty="0">
                <a:latin typeface="+mn-lt"/>
              </a:rPr>
            </a:br>
            <a:r>
              <a:rPr lang="cy-GB" b="1" dirty="0">
                <a:latin typeface="+mn-lt"/>
              </a:rPr>
              <a:t>Beth yw ystyr "ar ei orau cyn” ar label bwyd?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9FB8F1-B33D-404C-8F77-92E8E6CF5462}"/>
              </a:ext>
            </a:extLst>
          </p:cNvPr>
          <p:cNvSpPr/>
          <p:nvPr/>
        </p:nvSpPr>
        <p:spPr>
          <a:xfrm>
            <a:off x="941957" y="1528152"/>
            <a:ext cx="8595731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cy-GB" sz="3200" b="1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 Fydd y bwyd ddim ar ei orau ar ôl y dyddiad 	yma 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31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333383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Mae'r dyddiad ‘ar ei orau cyn’ yn ymwneud ag ansawdd, ac nid diogelwch. Bydd bwyd yn ddiogel i’w fwyta ar ôl y dyddiad hwn, ond efallai na fydd yn blasu ar ei orau. Efallai na fydd y blas na'r gwead cystal</a:t>
            </a:r>
            <a:r>
              <a:rPr lang="cy-GB" b="1" dirty="0">
                <a:latin typeface="+mn-lt"/>
              </a:rPr>
              <a:t>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504975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sydd ei angen ar facteria i dyfu?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353" y="4332266"/>
            <a:ext cx="4301721" cy="241971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042825-45E3-4678-A96D-7A03875BFB12}"/>
              </a:ext>
            </a:extLst>
          </p:cNvPr>
          <p:cNvSpPr/>
          <p:nvPr/>
        </p:nvSpPr>
        <p:spPr>
          <a:xfrm>
            <a:off x="838200" y="1967061"/>
            <a:ext cx="8504663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Bwyd, Lleithder, Cynhesrwydd ac Amser 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Bwyd, Lleithder, Cynhesrwydd ac Ocsigen</a:t>
            </a:r>
            <a:endParaRPr lang="en-GB" sz="32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   Bwyd, Lleithder, Cynhesrwydd a Charbon 	Deuocsid</a:t>
            </a:r>
            <a:endParaRPr lang="en-GB" sz="32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200" b="1" dirty="0">
                <a:ea typeface="Calibri" panose="020F0502020204030204" pitchFamily="34" charset="0"/>
                <a:cs typeface="Arial" panose="020B0604020202020204" pitchFamily="34" charset="0"/>
              </a:rPr>
              <a:t>Ch. Bwyd, Lleithder, Cynhesrwydd a Nitrogen</a:t>
            </a:r>
            <a:endParaRPr lang="en-GB" sz="32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72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sydd ei angen ar facteria i dyfu?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809" y="4319014"/>
            <a:ext cx="4301721" cy="241971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042825-45E3-4678-A96D-7A03875BFB12}"/>
              </a:ext>
            </a:extLst>
          </p:cNvPr>
          <p:cNvSpPr/>
          <p:nvPr/>
        </p:nvSpPr>
        <p:spPr>
          <a:xfrm>
            <a:off x="838200" y="1967061"/>
            <a:ext cx="8504663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Bwyd, Lleithder, Cynhesrwydd ac Amser 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174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0030"/>
            <a:ext cx="10515600" cy="1325563"/>
          </a:xfrm>
        </p:spPr>
        <p:txBody>
          <a:bodyPr>
            <a:normAutofit fontScale="90000"/>
          </a:bodyPr>
          <a:lstStyle/>
          <a:p>
            <a:pPr lvl="0"/>
            <a:r>
              <a:rPr lang="en-GB" b="1" dirty="0">
                <a:latin typeface="+mn-lt"/>
              </a:rPr>
              <a:t> </a:t>
            </a:r>
            <a:br>
              <a:rPr lang="en-GB" sz="5300" b="1" dirty="0">
                <a:latin typeface="+mn-lt"/>
              </a:rPr>
            </a:br>
            <a:r>
              <a:rPr lang="cy-GB" sz="5300" b="1" dirty="0">
                <a:latin typeface="+mn-lt"/>
              </a:rPr>
              <a:t>Mae rhai bwydydd (e.e. cyw iâr, pysgod, ham) yn llawn maethynnau ac yn cynnwys llawer o leithder sy'n cynnig yr amodau perffaith i facteria dyfu mewn amodau cynnes.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776888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7645"/>
            <a:ext cx="11026698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 fwydydd y mae gofyn i ti eu trin yn ofalus er mwyn atal germau rhag lledaenu i fwydydd eraill?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B6B93F-8B4D-4903-8D2B-196323B881C8}"/>
              </a:ext>
            </a:extLst>
          </p:cNvPr>
          <p:cNvSpPr/>
          <p:nvPr/>
        </p:nvSpPr>
        <p:spPr>
          <a:xfrm>
            <a:off x="838200" y="1961994"/>
            <a:ext cx="1102669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Bwyd amrwd (cig amrwd, pysgod amrwd, llysiau 	rhydd sydd â phridd arnynt a wyau) 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Bwyd sydd wedi'i goginio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Bwyd tun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Bwyd wedi'i sychu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9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401"/>
            <a:ext cx="11026698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Pa fwydydd y mae gofyn i ti eu trin yn ofalus er mwyn atal germau rhag lledaenu i fwydydd eraill?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B6B93F-8B4D-4903-8D2B-196323B881C8}"/>
              </a:ext>
            </a:extLst>
          </p:cNvPr>
          <p:cNvSpPr/>
          <p:nvPr/>
        </p:nvSpPr>
        <p:spPr>
          <a:xfrm>
            <a:off x="838200" y="1961994"/>
            <a:ext cx="1102669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Bwyd amrwd (cig amrwd, pysgod amrwd, llysiau 	rhydd sydd â phridd arnynt a wyau)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270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603" y="3158162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Gall bwyd amrwd (cig amrwd, pysgod amrwd, llysiau rhydd sydd â phridd arnynt ac wyau) gynnwys germau a all achosi gwenwyn bwyd.</a:t>
            </a:r>
            <a:br>
              <a:rPr lang="en-GB" sz="4800" b="1" dirty="0">
                <a:latin typeface="+mn-lt"/>
              </a:rPr>
            </a:br>
            <a:endParaRPr lang="en-GB" sz="4800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43777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yw'r ffordd orau o sychu dy ddwylo?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B31BAA-B3EC-4D3A-BA3D-9BD90F86F2CE}"/>
              </a:ext>
            </a:extLst>
          </p:cNvPr>
          <p:cNvSpPr/>
          <p:nvPr/>
        </p:nvSpPr>
        <p:spPr>
          <a:xfrm>
            <a:off x="1174595" y="1987453"/>
            <a:ext cx="9352155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Gyda thywel papur y gelli di ei daflu i ffwrdd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Gyda thywel sychu llestri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Ar dy siwmper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Ar dy ffedog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9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pwrpas y cyfarwyddiadau storio ar becynnau bwyd?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00B1CC-C44F-44FD-9F7D-3729E8A17265}"/>
              </a:ext>
            </a:extLst>
          </p:cNvPr>
          <p:cNvSpPr/>
          <p:nvPr/>
        </p:nvSpPr>
        <p:spPr>
          <a:xfrm>
            <a:off x="838199" y="2095809"/>
            <a:ext cx="1026841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Dydyn nhw ddim yn golygu unrhyw beth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Rhoi gwybod i ti beth yw'r ffordd fwyaf diogel o 	storio'r bwyd 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Er mwyn gwneud i'r pecyn edrych yn dlws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Rhoi gwybod i ti sut i goginio'r bwyd 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2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pwrpas y cyfarwyddiadau storio ar becynnau bwyd?</a:t>
            </a:r>
            <a:br>
              <a:rPr lang="en-GB" dirty="0">
                <a:latin typeface="+mn-lt"/>
              </a:rPr>
            </a:br>
            <a:endParaRPr lang="en-GB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00B1CC-C44F-44FD-9F7D-3729E8A17265}"/>
              </a:ext>
            </a:extLst>
          </p:cNvPr>
          <p:cNvSpPr/>
          <p:nvPr/>
        </p:nvSpPr>
        <p:spPr>
          <a:xfrm>
            <a:off x="838199" y="2095809"/>
            <a:ext cx="10268415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B.   Rhoi gwybod i ti beth yw'r ffordd fwyaf diogel o 	storio'r bwyd 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32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5635"/>
            <a:ext cx="10515600" cy="1325563"/>
          </a:xfrm>
        </p:spPr>
        <p:txBody>
          <a:bodyPr>
            <a:noAutofit/>
          </a:bodyPr>
          <a:lstStyle/>
          <a:p>
            <a:r>
              <a:rPr lang="cy-GB" sz="4800" b="1" dirty="0">
                <a:latin typeface="+mn-lt"/>
              </a:rPr>
              <a:t>Mae gan y rhan fwyaf o eitemau bwyd label sy'n rhoi gwybod i ti'r lle mwyaf diogel i storio'r cynnyrch (e.e. oergell, cwpwrdd a rhewgell).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800981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740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ddylet ti ei wneud gyda bwyd wedi'i goginio sydd dros ben?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5E7A90-C467-49F3-9779-8B692EEAC8EE}"/>
              </a:ext>
            </a:extLst>
          </p:cNvPr>
          <p:cNvSpPr/>
          <p:nvPr/>
        </p:nvSpPr>
        <p:spPr>
          <a:xfrm>
            <a:off x="838200" y="2283237"/>
            <a:ext cx="1087058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oeri'n gyflym, ei orchuddio a'i fwyta o fewn 2 	ddiwrnod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fwyta wythnos yn ddiweddarach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Ei daflu yn syth 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Ei adael allan ar y cownter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4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ddylet ti ei wneud gyda bwyd wedi'i goginio sydd dros ben?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5E7A90-C467-49F3-9779-8B692EEAC8EE}"/>
              </a:ext>
            </a:extLst>
          </p:cNvPr>
          <p:cNvSpPr/>
          <p:nvPr/>
        </p:nvSpPr>
        <p:spPr>
          <a:xfrm>
            <a:off x="838200" y="2283237"/>
            <a:ext cx="1087058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Ei oeri'n gyflym, ei orchuddio a'i fwyta o fewn </a:t>
            </a:r>
            <a:r>
              <a:rPr kumimoji="0" lang="cy-GB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2 	ddiwrnod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94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948" y="267345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sz="5300" b="1" dirty="0">
                <a:latin typeface="+mn-lt"/>
              </a:rPr>
              <a:t>Mae oeri bwyd yn gyflym ac yn effeithiol yn arafu'r prosesau y mae bacteria yn eu defnyddio i dyfu. Mae angen ailgynhesu bwyd tan ei fod yn chwilboeth drwyddo. Paid ag ailgynhesu bwyd dros ben fwy nag unwaith.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406629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90847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b="1" dirty="0">
                <a:latin typeface="+mn-lt"/>
              </a:rPr>
              <a:t>Beth yw'r ffordd orau o sychu dy ddwylo?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B31BAA-B3EC-4D3A-BA3D-9BD90F86F2CE}"/>
              </a:ext>
            </a:extLst>
          </p:cNvPr>
          <p:cNvSpPr/>
          <p:nvPr/>
        </p:nvSpPr>
        <p:spPr>
          <a:xfrm>
            <a:off x="1174595" y="1987453"/>
            <a:ext cx="9352155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Gyda thywel papur y gelli di ei daflu i ffwrdd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33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132" y="259536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Cofia sychu dy ddwylo yn drylwyr. Os ydyn nhw'n wlyb, byddan nhw'n lledaenu germau yn haws. Yr opsiwn mwyaf diogel yw defnyddio tywelion cegin taflu i ffwrdd, neu fel arall defnyddia dywel yr wyt ti'n ei ddefnyddio i sychu dwylo yn unig.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920151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6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symptomau mwyaf cyffredin gwenwyn bwyd?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BA6023-E2CA-477A-BA65-616631F49EB0}"/>
              </a:ext>
            </a:extLst>
          </p:cNvPr>
          <p:cNvSpPr/>
          <p:nvPr/>
        </p:nvSpPr>
        <p:spPr>
          <a:xfrm>
            <a:off x="838200" y="1209256"/>
            <a:ext cx="1013460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endParaRPr lang="en-GB" sz="36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Salwch, dolur rhydd a phoenau stumog 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Peswch, trwyn yn rhedeg a dolur gwddf (llwnc 	tost yn y de)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Rhoi pwysau ymlaen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Does dim symptomau 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52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6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Beth yw symptomau mwyaf cyffredin gwenwyn bwyd?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BA6023-E2CA-477A-BA65-616631F49EB0}"/>
              </a:ext>
            </a:extLst>
          </p:cNvPr>
          <p:cNvSpPr/>
          <p:nvPr/>
        </p:nvSpPr>
        <p:spPr>
          <a:xfrm>
            <a:off x="838200" y="1209256"/>
            <a:ext cx="101346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Salwch, dolur rhydd a phoenau stumog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94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Mae symptomau eraill, llai cyffredin, yn cynnwys teimlo'n gyfoglyd, gwres uchel, dadhydradu. Fe alli di ddechrau teimlo'n sâl unrhyw bryd rhwng 4 a 24 awr ar ôl bwyta ac fe all symptomau fel arfer bara rhwng 12 a 48 awr.</a:t>
            </a:r>
            <a:br>
              <a:rPr lang="en-GB" b="1" dirty="0">
                <a:latin typeface="+mn-lt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21252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1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Wrth baratoi bwyd, dylet ti "lanhau wrth fynd ymlaen" achos: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A1EEB2-8811-4AA9-807A-D47D9EC8AC7F}"/>
              </a:ext>
            </a:extLst>
          </p:cNvPr>
          <p:cNvSpPr/>
          <p:nvPr/>
        </p:nvSpPr>
        <p:spPr>
          <a:xfrm>
            <a:off x="838200" y="1958537"/>
            <a:ext cx="92202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Mae'n edrych yn daclusach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Mae'n arbed amser</a:t>
            </a:r>
            <a:endParaRPr lang="en-GB" sz="3600" b="1" dirty="0"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   Mae'n gallu rhoi mwy o le i ti yn y gegin</a:t>
            </a:r>
            <a:endParaRPr lang="en-GB" sz="3600" b="1" dirty="0">
              <a:ea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cy-GB" sz="3600" b="1" dirty="0">
                <a:ea typeface="Calibri" panose="020F0502020204030204" pitchFamily="34" charset="0"/>
                <a:cs typeface="Arial" panose="020B0604020202020204" pitchFamily="34" charset="0"/>
              </a:rPr>
              <a:t>Ch. Mae'n atal bacteria rhag cael cyfle i dyfu </a:t>
            </a:r>
            <a:endParaRPr lang="en-GB" sz="3600" b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98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39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cy-GB" b="1" dirty="0">
                <a:latin typeface="+mn-lt"/>
              </a:rPr>
              <a:t>Wrth baratoi bwyd, dylet ti "lanhau wrth fynd ymlaen" achos:</a:t>
            </a:r>
            <a:br>
              <a:rPr lang="en-GB" dirty="0"/>
            </a:br>
            <a:endParaRPr lang="en-GB" dirty="0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A1EEB2-8811-4AA9-807A-D47D9EC8AC7F}"/>
              </a:ext>
            </a:extLst>
          </p:cNvPr>
          <p:cNvSpPr/>
          <p:nvPr/>
        </p:nvSpPr>
        <p:spPr>
          <a:xfrm>
            <a:off x="838200" y="1958537"/>
            <a:ext cx="92202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cy-GB" sz="3600" b="1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cy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y-GB" sz="3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Ch.</a:t>
            </a:r>
            <a:r>
              <a:rPr kumimoji="0" lang="cy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Mae'n atal bacteria rhag cael cyfle i dyfu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32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694</Words>
  <Application>Microsoft Office PowerPoint</Application>
  <PresentationFormat>Widescreen</PresentationFormat>
  <Paragraphs>76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Beth yw'r ffordd orau o sychu dy ddwylo? </vt:lpstr>
      <vt:lpstr>Beth yw'r ffordd orau o sychu dy ddwylo? </vt:lpstr>
      <vt:lpstr>Cofia sychu dy ddwylo yn drylwyr. Os ydyn nhw'n wlyb, byddan nhw'n lledaenu germau yn haws. Yr opsiwn mwyaf diogel yw defnyddio tywelion cegin taflu i ffwrdd, neu fel arall defnyddia dywel yr wyt ti'n ei ddefnyddio i sychu dwylo yn unig. </vt:lpstr>
      <vt:lpstr>Beth yw symptomau mwyaf cyffredin gwenwyn bwyd? </vt:lpstr>
      <vt:lpstr>Beth yw symptomau mwyaf cyffredin gwenwyn bwyd? </vt:lpstr>
      <vt:lpstr>Mae symptomau eraill, llai cyffredin, yn cynnwys teimlo'n gyfoglyd, gwres uchel, dadhydradu. Fe alli di ddechrau teimlo'n sâl unrhyw bryd rhwng 4 a 24 awr ar ôl bwyta ac fe all symptomau fel arfer bara rhwng 12 a 48 awr. </vt:lpstr>
      <vt:lpstr>Wrth baratoi bwyd, dylet ti "lanhau wrth fynd ymlaen" achos: </vt:lpstr>
      <vt:lpstr>Wrth baratoi bwyd, dylet ti "lanhau wrth fynd ymlaen" achos: </vt:lpstr>
      <vt:lpstr>Mae “glanhau wrth fynd ymlaen" yn golygu y dylet ti gadw dy gegin yn rhydd o annibendod a sbwriel. Cofia lanhau a chadw sinciau yn glir, rhoi offer cegin fudr heibio cyn gynted â phosibl a glanhau arwynebau gwaith yn drylwyr rhwng tasgau i atal croeshalogi. </vt:lpstr>
      <vt:lpstr>  Beth yw ystyr "ar ei orau cyn” ar label bwyd? </vt:lpstr>
      <vt:lpstr>  Beth yw ystyr "ar ei orau cyn” ar label bwyd? </vt:lpstr>
      <vt:lpstr>Mae'r dyddiad ‘ar ei orau cyn’ yn ymwneud ag ansawdd, ac nid diogelwch. Bydd bwyd yn ddiogel i’w fwyta ar ôl y dyddiad hwn, ond efallai na fydd yn blasu ar ei orau. Efallai na fydd y blas na'r gwead cystal. </vt:lpstr>
      <vt:lpstr>Beth sydd ei angen ar facteria i dyfu? </vt:lpstr>
      <vt:lpstr>Beth sydd ei angen ar facteria i dyfu? </vt:lpstr>
      <vt:lpstr>  Mae rhai bwydydd (e.e. cyw iâr, pysgod, ham) yn llawn maethynnau ac yn cynnwys llawer o leithder sy'n cynnig yr amodau perffaith i facteria dyfu mewn amodau cynnes. </vt:lpstr>
      <vt:lpstr>Pa fwydydd y mae gofyn i ti eu trin yn ofalus er mwyn atal germau rhag lledaenu i fwydydd eraill? </vt:lpstr>
      <vt:lpstr>Pa fwydydd y mae gofyn i ti eu trin yn ofalus er mwyn atal germau rhag lledaenu i fwydydd eraill? </vt:lpstr>
      <vt:lpstr>Gall bwyd amrwd (cig amrwd, pysgod amrwd, llysiau rhydd sydd â phridd arnynt ac wyau) gynnwys germau a all achosi gwenwyn bwyd. </vt:lpstr>
      <vt:lpstr>Beth yw pwrpas y cyfarwyddiadau storio ar becynnau bwyd? </vt:lpstr>
      <vt:lpstr>Beth yw pwrpas y cyfarwyddiadau storio ar becynnau bwyd? </vt:lpstr>
      <vt:lpstr>Mae gan y rhan fwyaf o eitemau bwyd label sy'n rhoi gwybod i ti'r lle mwyaf diogel i storio'r cynnyrch (e.e. oergell, cwpwrdd a rhewgell). </vt:lpstr>
      <vt:lpstr>Beth ddylet ti ei wneud gyda bwyd wedi'i goginio sydd dros ben? </vt:lpstr>
      <vt:lpstr>Beth ddylet ti ei wneud gyda bwyd wedi'i goginio sydd dros ben? </vt:lpstr>
      <vt:lpstr>Mae oeri bwyd yn gyflym ac yn effeithiol yn arafu'r prosesau y mae bacteria yn eu defnyddio i dyfu. Mae angen ailgynhesu bwyd tan ei fod yn chwilboeth drwyddo. Paid ag ailgynhesu bwyd dros ben fwy nag unwaith.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6</cp:revision>
  <dcterms:created xsi:type="dcterms:W3CDTF">2017-07-22T14:53:58Z</dcterms:created>
  <dcterms:modified xsi:type="dcterms:W3CDTF">2017-07-23T08:56:11Z</dcterms:modified>
</cp:coreProperties>
</file>